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427" r:id="rId2"/>
    <p:sldId id="378" r:id="rId3"/>
    <p:sldId id="334" r:id="rId4"/>
    <p:sldId id="422" r:id="rId5"/>
    <p:sldId id="423" r:id="rId6"/>
    <p:sldId id="413" r:id="rId7"/>
    <p:sldId id="415" r:id="rId8"/>
    <p:sldId id="426" r:id="rId9"/>
    <p:sldId id="416" r:id="rId10"/>
    <p:sldId id="411" r:id="rId11"/>
    <p:sldId id="420" r:id="rId12"/>
    <p:sldId id="41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0" autoAdjust="0"/>
    <p:restoredTop sz="85812" autoAdjust="0"/>
  </p:normalViewPr>
  <p:slideViewPr>
    <p:cSldViewPr>
      <p:cViewPr varScale="1">
        <p:scale>
          <a:sx n="83" d="100"/>
          <a:sy n="83" d="100"/>
        </p:scale>
        <p:origin x="-210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E0A3E3-F468-6B45-8B0A-9A804202394F}" type="datetimeFigureOut">
              <a:rPr lang="en-US" smtClean="0"/>
              <a:pPr/>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48D70D-EEC2-9443-A627-74D0B6E51A03}" type="slidenum">
              <a:rPr lang="en-US" smtClean="0"/>
              <a:pPr/>
              <a:t>‹#›</a:t>
            </a:fld>
            <a:endParaRPr lang="en-US"/>
          </a:p>
        </p:txBody>
      </p:sp>
    </p:spTree>
    <p:extLst>
      <p:ext uri="{BB962C8B-B14F-4D97-AF65-F5344CB8AC3E}">
        <p14:creationId xmlns:p14="http://schemas.microsoft.com/office/powerpoint/2010/main" val="641886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D7BC9-45BB-E64B-8CF6-00A458FE336E}" type="datetimeFigureOut">
              <a:rPr lang="en-US" smtClean="0"/>
              <a:pPr/>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7F746-29CC-654E-8BBE-A11793B5D921}" type="slidenum">
              <a:rPr lang="en-US" smtClean="0"/>
              <a:pPr/>
              <a:t>‹#›</a:t>
            </a:fld>
            <a:endParaRPr lang="en-US"/>
          </a:p>
        </p:txBody>
      </p:sp>
    </p:spTree>
    <p:extLst>
      <p:ext uri="{BB962C8B-B14F-4D97-AF65-F5344CB8AC3E}">
        <p14:creationId xmlns:p14="http://schemas.microsoft.com/office/powerpoint/2010/main" val="22216459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7F746-29CC-654E-8BBE-A11793B5D921}" type="slidenum">
              <a:rPr lang="en-US" smtClean="0"/>
              <a:pPr/>
              <a:t>2</a:t>
            </a:fld>
            <a:endParaRPr lang="en-US"/>
          </a:p>
        </p:txBody>
      </p:sp>
    </p:spTree>
    <p:extLst>
      <p:ext uri="{BB962C8B-B14F-4D97-AF65-F5344CB8AC3E}">
        <p14:creationId xmlns:p14="http://schemas.microsoft.com/office/powerpoint/2010/main" val="274423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Correct answer: </a:t>
            </a:r>
            <a:r>
              <a:rPr lang="en-US" b="0"/>
              <a:t>B</a:t>
            </a:r>
          </a:p>
          <a:p>
            <a:r>
              <a:rPr lang="en-US" b="1"/>
              <a:t>Representative</a:t>
            </a:r>
            <a:r>
              <a:rPr lang="en-US" b="1" baseline="0"/>
              <a:t> </a:t>
            </a:r>
            <a:r>
              <a:rPr lang="en-US" b="1"/>
              <a:t>results from pre-general chemistry:</a:t>
            </a:r>
            <a:r>
              <a:rPr lang="en-US" b="0"/>
              <a:t> 81% correct (when used after</a:t>
            </a:r>
            <a:r>
              <a:rPr lang="en-US" b="0" baseline="0"/>
              <a:t> sim demo with micro tab); 66% correct (when using prior to micro tab)</a:t>
            </a:r>
          </a:p>
          <a:p>
            <a:r>
              <a:rPr lang="en-US" b="1" baseline="0"/>
              <a:t>Follow-up discussion: </a:t>
            </a:r>
            <a:r>
              <a:rPr lang="en-US" b="0" baseline="0"/>
              <a:t>Students were asked to explain what features they used in the pictures to decide on their answer</a:t>
            </a:r>
            <a:endParaRPr lang="en-US" b="0" baseline="0" dirty="0" smtClean="0"/>
          </a:p>
        </p:txBody>
      </p:sp>
      <p:sp>
        <p:nvSpPr>
          <p:cNvPr id="4" name="Slide Number Placeholder 3"/>
          <p:cNvSpPr>
            <a:spLocks noGrp="1"/>
          </p:cNvSpPr>
          <p:nvPr>
            <p:ph type="sldNum" sz="quarter" idx="10"/>
          </p:nvPr>
        </p:nvSpPr>
        <p:spPr/>
        <p:txBody>
          <a:bodyPr/>
          <a:lstStyle/>
          <a:p>
            <a:fld id="{4B7B6C91-3040-436F-B10E-5675A0FDFFF3}" type="slidenum">
              <a:rPr lang="en-US" smtClean="0"/>
              <a:pPr/>
              <a:t>11</a:t>
            </a:fld>
            <a:endParaRPr lang="en-US"/>
          </a:p>
        </p:txBody>
      </p:sp>
    </p:spTree>
    <p:extLst>
      <p:ext uri="{BB962C8B-B14F-4D97-AF65-F5344CB8AC3E}">
        <p14:creationId xmlns:p14="http://schemas.microsoft.com/office/powerpoint/2010/main" val="194901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facilitation</a:t>
            </a:r>
            <a:r>
              <a:rPr lang="en-US" b="1" baseline="0"/>
              <a:t> notes:</a:t>
            </a:r>
          </a:p>
          <a:p>
            <a:pPr marL="171450" indent="-171450">
              <a:buFont typeface="Arial"/>
              <a:buChar char="•"/>
            </a:pPr>
            <a:r>
              <a:rPr lang="en-US" b="0" i="0"/>
              <a:t>Remember to annotate</a:t>
            </a:r>
            <a:r>
              <a:rPr lang="en-US" b="0" i="0" baseline="0"/>
              <a:t> that (aq) stands for aqueous, i.e. dissolved in water, if students have not already been introduced to this notation</a:t>
            </a:r>
          </a:p>
          <a:p>
            <a:pPr marL="171450" indent="-171450">
              <a:buFont typeface="Arial"/>
              <a:buChar char="•"/>
            </a:pPr>
            <a:r>
              <a:rPr lang="en-US" b="0" i="0" baseline="0"/>
              <a:t>Structural features to highlight: repeat units (not individual molecules) AND the ratio for net neutral charge</a:t>
            </a:r>
          </a:p>
          <a:p>
            <a:pPr marL="171450" indent="-171450">
              <a:buFont typeface="Arial"/>
              <a:buChar char="•"/>
            </a:pPr>
            <a:r>
              <a:rPr lang="en-US" b="0" i="0" baseline="0"/>
              <a:t>Emphasize that solid NaCl already consists of ions, even though we don’t write the charges as part of the chemical formula (the ionic nature doesn’t go away just because of how we write it).</a:t>
            </a:r>
          </a:p>
          <a:p>
            <a:endParaRPr lang="en-US" b="1"/>
          </a:p>
        </p:txBody>
      </p:sp>
      <p:sp>
        <p:nvSpPr>
          <p:cNvPr id="4" name="Slide Number Placeholder 3"/>
          <p:cNvSpPr>
            <a:spLocks noGrp="1"/>
          </p:cNvSpPr>
          <p:nvPr>
            <p:ph type="sldNum" sz="quarter" idx="10"/>
          </p:nvPr>
        </p:nvSpPr>
        <p:spPr/>
        <p:txBody>
          <a:bodyPr/>
          <a:lstStyle/>
          <a:p>
            <a:fld id="{D6C7F746-29CC-654E-8BBE-A11793B5D921}" type="slidenum">
              <a:rPr lang="en-US" smtClean="0"/>
              <a:pPr/>
              <a:t>12</a:t>
            </a:fld>
            <a:endParaRPr lang="en-US"/>
          </a:p>
        </p:txBody>
      </p:sp>
    </p:spTree>
    <p:extLst>
      <p:ext uri="{BB962C8B-B14F-4D97-AF65-F5344CB8AC3E}">
        <p14:creationId xmlns:p14="http://schemas.microsoft.com/office/powerpoint/2010/main" val="421796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Review slide from previous class, where ionic and</a:t>
            </a:r>
            <a:r>
              <a:rPr lang="en-US" i="1" baseline="0"/>
              <a:t> covalent compounds were discussed, including their metal/non-metal composition </a:t>
            </a:r>
            <a:endParaRPr lang="en-US" i="1"/>
          </a:p>
        </p:txBody>
      </p:sp>
      <p:sp>
        <p:nvSpPr>
          <p:cNvPr id="4" name="Slide Number Placeholder 3"/>
          <p:cNvSpPr>
            <a:spLocks noGrp="1"/>
          </p:cNvSpPr>
          <p:nvPr>
            <p:ph type="sldNum" sz="quarter" idx="10"/>
          </p:nvPr>
        </p:nvSpPr>
        <p:spPr/>
        <p:txBody>
          <a:bodyPr/>
          <a:lstStyle/>
          <a:p>
            <a:fld id="{D6C7F746-29CC-654E-8BBE-A11793B5D921}" type="slidenum">
              <a:rPr lang="en-US" smtClean="0"/>
              <a:pPr/>
              <a:t>3</a:t>
            </a:fld>
            <a:endParaRPr lang="en-US"/>
          </a:p>
        </p:txBody>
      </p:sp>
    </p:spTree>
    <p:extLst>
      <p:ext uri="{BB962C8B-B14F-4D97-AF65-F5344CB8AC3E}">
        <p14:creationId xmlns:p14="http://schemas.microsoft.com/office/powerpoint/2010/main" val="102091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a:t>Used here as review of</a:t>
            </a:r>
            <a:r>
              <a:rPr lang="en-US" i="1" baseline="0"/>
              <a:t> material covered in </a:t>
            </a:r>
            <a:r>
              <a:rPr lang="en-US" i="1"/>
              <a:t>a previous class</a:t>
            </a:r>
          </a:p>
          <a:p>
            <a:endParaRPr lang="en-US" b="0" baseline="0"/>
          </a:p>
          <a:p>
            <a:endParaRPr lang="en-US" dirty="0"/>
          </a:p>
          <a:p>
            <a:pPr defTabSz="864931" fontAlgn="base">
              <a:spcBef>
                <a:spcPct val="30000"/>
              </a:spcBef>
              <a:spcAft>
                <a:spcPct val="0"/>
              </a:spcAft>
              <a:defRPr/>
            </a:pPr>
            <a:endParaRPr lang="en-US" dirty="0"/>
          </a:p>
        </p:txBody>
      </p:sp>
    </p:spTree>
    <p:extLst>
      <p:ext uri="{BB962C8B-B14F-4D97-AF65-F5344CB8AC3E}">
        <p14:creationId xmlns:p14="http://schemas.microsoft.com/office/powerpoint/2010/main" val="19138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CFEF3-B4D0-4DE3-A0B9-AF1BB470BA5B}"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i="1" dirty="0"/>
              <a:t>Follow-up</a:t>
            </a:r>
            <a:r>
              <a:rPr lang="en-US" i="1" baseline="0" dirty="0"/>
              <a:t> discussion slide for previous clicker Q, using the periodic table representation shown in the simulation.</a:t>
            </a:r>
            <a:endParaRPr lang="en-US" i="1" dirty="0"/>
          </a:p>
          <a:p>
            <a:pPr defTabSz="864931" fontAlgn="base">
              <a:spcBef>
                <a:spcPct val="30000"/>
              </a:spcBef>
              <a:spcAft>
                <a:spcPct val="0"/>
              </a:spcAft>
              <a:defRPr/>
            </a:pPr>
            <a:endParaRPr lang="en-US" dirty="0"/>
          </a:p>
        </p:txBody>
      </p:sp>
    </p:spTree>
    <p:extLst>
      <p:ext uri="{BB962C8B-B14F-4D97-AF65-F5344CB8AC3E}">
        <p14:creationId xmlns:p14="http://schemas.microsoft.com/office/powerpoint/2010/main" val="404884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cap="none"/>
              <a:t>(optional</a:t>
            </a:r>
            <a:r>
              <a:rPr lang="en-US" i="1" cap="none" baseline="0"/>
              <a:t> accompanying demonstration pairing a benchtop chemical demo with the demonstration using the Macro tab of the sim)</a:t>
            </a:r>
          </a:p>
          <a:p>
            <a:endParaRPr lang="en-US" i="1"/>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the</a:t>
            </a:r>
            <a:r>
              <a:rPr lang="en-US" baseline="0" dirty="0" smtClean="0"/>
              <a:t> differing conductivities of sugar and salt solutions were shown using the using the sim (Macro Tab) and then the real conductivity apparatus was used to measure the conductivity of two “unknown” solutions.</a:t>
            </a:r>
          </a:p>
          <a:p>
            <a:endParaRPr lang="en-US" i="1"/>
          </a:p>
        </p:txBody>
      </p:sp>
      <p:sp>
        <p:nvSpPr>
          <p:cNvPr id="4" name="Slide Number Placeholder 3"/>
          <p:cNvSpPr>
            <a:spLocks noGrp="1"/>
          </p:cNvSpPr>
          <p:nvPr>
            <p:ph type="sldNum" sz="quarter" idx="10"/>
          </p:nvPr>
        </p:nvSpPr>
        <p:spPr/>
        <p:txBody>
          <a:bodyPr/>
          <a:lstStyle/>
          <a:p>
            <a:fld id="{D6C7F746-29CC-654E-8BBE-A11793B5D921}" type="slidenum">
              <a:rPr lang="en-US" smtClean="0"/>
              <a:pPr/>
              <a:t>6</a:t>
            </a:fld>
            <a:endParaRPr lang="en-US"/>
          </a:p>
        </p:txBody>
      </p:sp>
    </p:spTree>
    <p:extLst>
      <p:ext uri="{BB962C8B-B14F-4D97-AF65-F5344CB8AC3E}">
        <p14:creationId xmlns:p14="http://schemas.microsoft.com/office/powerpoint/2010/main" val="99497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a:t>(optional)</a:t>
            </a:r>
            <a:r>
              <a:rPr lang="en-US" b="0" i="1" baseline="0"/>
              <a:t> </a:t>
            </a:r>
            <a:r>
              <a:rPr lang="en-US" b="1" baseline="0"/>
              <a:t>Blank slide for in-class annotation during benchtop demonstration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a:t>Unknown 1 is a sugar solution, while Unknown 2 is a salt solution. </a:t>
            </a:r>
            <a:endParaRPr lang="en-US" b="0" i="1"/>
          </a:p>
          <a:p>
            <a:r>
              <a:rPr lang="en-US" b="0" i="1"/>
              <a:t>See facilitation</a:t>
            </a:r>
            <a:r>
              <a:rPr lang="en-US" b="0" i="1" baseline="0"/>
              <a:t> guide for detailed notes</a:t>
            </a:r>
            <a:endParaRPr lang="en-US" b="0" i="1"/>
          </a:p>
        </p:txBody>
      </p:sp>
      <p:sp>
        <p:nvSpPr>
          <p:cNvPr id="4" name="Slide Number Placeholder 3"/>
          <p:cNvSpPr>
            <a:spLocks noGrp="1"/>
          </p:cNvSpPr>
          <p:nvPr>
            <p:ph type="sldNum" sz="quarter" idx="10"/>
          </p:nvPr>
        </p:nvSpPr>
        <p:spPr/>
        <p:txBody>
          <a:bodyPr/>
          <a:lstStyle/>
          <a:p>
            <a:fld id="{D6C7F746-29CC-654E-8BBE-A11793B5D921}" type="slidenum">
              <a:rPr lang="en-US" smtClean="0"/>
              <a:pPr/>
              <a:t>7</a:t>
            </a:fld>
            <a:endParaRPr lang="en-US"/>
          </a:p>
        </p:txBody>
      </p:sp>
    </p:spTree>
    <p:extLst>
      <p:ext uri="{BB962C8B-B14F-4D97-AF65-F5344CB8AC3E}">
        <p14:creationId xmlns:p14="http://schemas.microsoft.com/office/powerpoint/2010/main" val="86786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 of benchtop</a:t>
            </a:r>
            <a:r>
              <a:rPr lang="en-US" b="1" baseline="0"/>
              <a:t> </a:t>
            </a:r>
            <a:r>
              <a:rPr lang="en-US" b="1"/>
              <a:t>demonstration results</a:t>
            </a:r>
          </a:p>
          <a:p>
            <a:r>
              <a:rPr lang="en-US" b="1" baseline="0"/>
              <a:t>Other key follow-up questions </a:t>
            </a:r>
            <a:r>
              <a:rPr lang="en-US" b="0" i="1" baseline="0"/>
              <a:t>(which could take place before or after the concept question on the next slide):</a:t>
            </a:r>
            <a:endParaRPr lang="en-US" sz="1200" b="0" i="1"/>
          </a:p>
          <a:p>
            <a:pPr marL="514350" indent="-514350">
              <a:buAutoNum type="arabicPeriod"/>
            </a:pPr>
            <a:r>
              <a:rPr lang="en-US" sz="1200"/>
              <a:t>What would happen if I didn’t rinse the probe off between solutions? Is this different depending on what order I test the solutions?</a:t>
            </a:r>
          </a:p>
          <a:p>
            <a:pPr marL="514350" indent="-514350">
              <a:buAutoNum type="arabicPeriod"/>
            </a:pPr>
            <a:r>
              <a:rPr lang="en-US" sz="1200"/>
              <a:t>What’s the difference between tap water and distilled (pure) water? Why does one conduct electricity?</a:t>
            </a:r>
          </a:p>
          <a:p>
            <a:endParaRPr lang="en-US" b="1"/>
          </a:p>
        </p:txBody>
      </p:sp>
      <p:sp>
        <p:nvSpPr>
          <p:cNvPr id="4" name="Slide Number Placeholder 3"/>
          <p:cNvSpPr>
            <a:spLocks noGrp="1"/>
          </p:cNvSpPr>
          <p:nvPr>
            <p:ph type="sldNum" sz="quarter" idx="10"/>
          </p:nvPr>
        </p:nvSpPr>
        <p:spPr/>
        <p:txBody>
          <a:bodyPr/>
          <a:lstStyle/>
          <a:p>
            <a:fld id="{D6C7F746-29CC-654E-8BBE-A11793B5D921}" type="slidenum">
              <a:rPr lang="en-US" smtClean="0"/>
              <a:pPr/>
              <a:t>8</a:t>
            </a:fld>
            <a:endParaRPr lang="en-US"/>
          </a:p>
        </p:txBody>
      </p:sp>
    </p:spTree>
    <p:extLst>
      <p:ext uri="{BB962C8B-B14F-4D97-AF65-F5344CB8AC3E}">
        <p14:creationId xmlns:p14="http://schemas.microsoft.com/office/powerpoint/2010/main" val="86786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Correct answer: </a:t>
            </a:r>
            <a:r>
              <a:rPr lang="en-US" b="0"/>
              <a:t>A</a:t>
            </a:r>
          </a:p>
          <a:p>
            <a:r>
              <a:rPr lang="en-US" b="1"/>
              <a:t>Representative</a:t>
            </a:r>
            <a:r>
              <a:rPr lang="en-US" b="1" baseline="0"/>
              <a:t> </a:t>
            </a:r>
            <a:r>
              <a:rPr lang="en-US" b="1"/>
              <a:t>results from pre-general chemistry:</a:t>
            </a:r>
            <a:r>
              <a:rPr lang="en-US" b="0"/>
              <a:t> 78% correct </a:t>
            </a:r>
          </a:p>
          <a:p>
            <a:r>
              <a:rPr lang="en-US" b="0" i="1"/>
              <a:t>Note that this concept question could be asked</a:t>
            </a:r>
            <a:r>
              <a:rPr lang="en-US" b="0" i="1" baseline="0"/>
              <a:t> after testing the unknown solutions, but before discussing water, tap water, etc.</a:t>
            </a:r>
            <a:endParaRPr lang="en-US" b="0" i="1"/>
          </a:p>
        </p:txBody>
      </p:sp>
      <p:sp>
        <p:nvSpPr>
          <p:cNvPr id="4" name="Slide Number Placeholder 3"/>
          <p:cNvSpPr>
            <a:spLocks noGrp="1"/>
          </p:cNvSpPr>
          <p:nvPr>
            <p:ph type="sldNum" sz="quarter" idx="10"/>
          </p:nvPr>
        </p:nvSpPr>
        <p:spPr/>
        <p:txBody>
          <a:bodyPr/>
          <a:lstStyle/>
          <a:p>
            <a:fld id="{D6C7F746-29CC-654E-8BBE-A11793B5D921}" type="slidenum">
              <a:rPr lang="en-US" smtClean="0"/>
              <a:pPr/>
              <a:t>9</a:t>
            </a:fld>
            <a:endParaRPr lang="en-US"/>
          </a:p>
        </p:txBody>
      </p:sp>
    </p:spTree>
    <p:extLst>
      <p:ext uri="{BB962C8B-B14F-4D97-AF65-F5344CB8AC3E}">
        <p14:creationId xmlns:p14="http://schemas.microsoft.com/office/powerpoint/2010/main" val="203386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D54576-C93F-5D46-A51C-78ADDFCCBE99}" type="slidenum">
              <a:rPr lang="en-US"/>
              <a:pPr/>
              <a:t>10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i="1" dirty="0" smtClean="0">
                <a:latin typeface="Arial" pitchFamily="8" charset="0"/>
              </a:rPr>
              <a:t>Slide could</a:t>
            </a:r>
            <a:r>
              <a:rPr lang="en-US" i="1" baseline="0" dirty="0" smtClean="0">
                <a:latin typeface="Arial" pitchFamily="8" charset="0"/>
              </a:rPr>
              <a:t> be </a:t>
            </a:r>
            <a:r>
              <a:rPr lang="en-US" i="1" dirty="0" smtClean="0">
                <a:latin typeface="Arial" pitchFamily="8" charset="0"/>
              </a:rPr>
              <a:t>shown in class,</a:t>
            </a:r>
            <a:r>
              <a:rPr lang="en-US" i="1" baseline="0" dirty="0" smtClean="0">
                <a:latin typeface="Arial" pitchFamily="8" charset="0"/>
              </a:rPr>
              <a:t> or discussed and left for posted notes only.</a:t>
            </a:r>
            <a:endParaRPr lang="en-US" i="1" dirty="0">
              <a:latin typeface="Arial" pitchFamily="8" charset="0"/>
            </a:endParaRPr>
          </a:p>
        </p:txBody>
      </p:sp>
    </p:spTree>
    <p:extLst>
      <p:ext uri="{BB962C8B-B14F-4D97-AF65-F5344CB8AC3E}">
        <p14:creationId xmlns:p14="http://schemas.microsoft.com/office/powerpoint/2010/main" val="270912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CA6CB-B5CD-BD4D-B2CF-80DD83E4E089}" type="datetime1">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spTree>
    <p:extLst>
      <p:ext uri="{BB962C8B-B14F-4D97-AF65-F5344CB8AC3E}">
        <p14:creationId xmlns:p14="http://schemas.microsoft.com/office/powerpoint/2010/main" val="57535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934E3-FDAA-784A-A9BF-E9F46C0E701A}" type="datetime1">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spTree>
    <p:extLst>
      <p:ext uri="{BB962C8B-B14F-4D97-AF65-F5344CB8AC3E}">
        <p14:creationId xmlns:p14="http://schemas.microsoft.com/office/powerpoint/2010/main" val="84674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FF280-51D9-D04A-90B0-55D3DF8BDC0C}" type="datetime1">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spTree>
    <p:extLst>
      <p:ext uri="{BB962C8B-B14F-4D97-AF65-F5344CB8AC3E}">
        <p14:creationId xmlns:p14="http://schemas.microsoft.com/office/powerpoint/2010/main" val="36255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28A529C-0D70-1144-8B90-52ADC708D313}" type="datetime1">
              <a:t>11/5/14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3-</a:t>
            </a:r>
            <a:fld id="{6FF6057C-63B1-E642-8C4B-0A0243440B3E}" type="slidenum">
              <a:rPr lang="en-US"/>
              <a:pPr/>
              <a:t>‹#›</a:t>
            </a:fld>
            <a:endParaRPr lang="en-US"/>
          </a:p>
        </p:txBody>
      </p:sp>
    </p:spTree>
    <p:extLst>
      <p:ext uri="{BB962C8B-B14F-4D97-AF65-F5344CB8AC3E}">
        <p14:creationId xmlns:p14="http://schemas.microsoft.com/office/powerpoint/2010/main" val="418254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D432B-B836-5841-8CCF-828162E812FA}" type="datetime1">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84142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21DB1-C977-1741-848B-693272CBDD22}" type="datetime1">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811C-5F50-4F1D-9807-6E8C7C634BD5}"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259812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0C359-F252-F04F-85FC-F79F3CE126B5}" type="datetime1">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106793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2090F-F130-4046-B414-6474C33243ED}" type="datetime1">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6811C-5F50-4F1D-9807-6E8C7C634BD5}"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35770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BC1FA-15DB-7C40-89A2-98CA0F50B37B}" type="datetime1">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6811C-5F50-4F1D-9807-6E8C7C634BD5}"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99034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C6564-77BF-C846-B126-E9C426A0DE38}" type="datetime1">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6811C-5F50-4F1D-9807-6E8C7C634BD5}"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369332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A5196-1AF7-5D40-A23E-A86B49445278}" type="datetime1">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418818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205D-B923-1941-AE3B-FA8385EBECCC}" type="datetime1">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811C-5F50-4F1D-9807-6E8C7C634BD5}"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2114795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6E3F3-B65A-1449-8F47-4F0D6E9747A8}" type="datetime1">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811C-5F50-4F1D-9807-6E8C7C634BD5}" type="slidenum">
              <a:rPr lang="en-US" smtClean="0"/>
              <a:pPr/>
              <a:t>‹#›</a:t>
            </a:fld>
            <a:endParaRPr lang="en-US"/>
          </a:p>
        </p:txBody>
      </p:sp>
    </p:spTree>
    <p:extLst>
      <p:ext uri="{BB962C8B-B14F-4D97-AF65-F5344CB8AC3E}">
        <p14:creationId xmlns:p14="http://schemas.microsoft.com/office/powerpoint/2010/main" val="178796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000" b="1"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06575"/>
            <a:ext cx="7772400" cy="1470025"/>
          </a:xfrm>
        </p:spPr>
        <p:txBody>
          <a:bodyPr>
            <a:normAutofit/>
          </a:bodyPr>
          <a:lstStyle/>
          <a:p>
            <a:r>
              <a:rPr lang="en-US" sz="3600" b="0" u="none" dirty="0"/>
              <a:t>Annotated Lecture Slides for </a:t>
            </a:r>
            <a:br>
              <a:rPr lang="en-US" sz="3600" b="0" u="none" dirty="0"/>
            </a:br>
            <a:r>
              <a:rPr lang="en-US" sz="3600" b="0" i="1" u="none" dirty="0"/>
              <a:t>Sugar and Salt Solutions</a:t>
            </a:r>
          </a:p>
        </p:txBody>
      </p:sp>
      <p:pic>
        <p:nvPicPr>
          <p:cNvPr id="6" name="Picture 5" descr="PhET_Logo_taglineblac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2" y="206234"/>
            <a:ext cx="2659529" cy="1249172"/>
          </a:xfrm>
          <a:prstGeom prst="rect">
            <a:avLst/>
          </a:prstGeom>
        </p:spPr>
      </p:pic>
      <p:sp>
        <p:nvSpPr>
          <p:cNvPr id="7" name="Subtitle 4"/>
          <p:cNvSpPr txBox="1">
            <a:spLocks/>
          </p:cNvSpPr>
          <p:nvPr/>
        </p:nvSpPr>
        <p:spPr>
          <a:xfrm>
            <a:off x="457201" y="3445934"/>
            <a:ext cx="8686799" cy="23452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rPr>
              <a:t>LECTURE DEMO TITLE</a:t>
            </a:r>
          </a:p>
          <a:p>
            <a:pPr algn="l"/>
            <a:r>
              <a:rPr lang="en-US" sz="1800" dirty="0">
                <a:solidFill>
                  <a:schemeClr val="tx1"/>
                </a:solidFill>
              </a:rPr>
              <a:t>Electrolyte and Non-electrolyte Solutions</a:t>
            </a:r>
            <a:endParaRPr lang="en-US" sz="1800" b="1" dirty="0" smtClean="0">
              <a:solidFill>
                <a:schemeClr val="tx1"/>
              </a:solidFill>
            </a:endParaRPr>
          </a:p>
          <a:p>
            <a:pPr algn="l"/>
            <a:r>
              <a:rPr lang="en-US" sz="1800" b="1" dirty="0" smtClean="0">
                <a:solidFill>
                  <a:schemeClr val="tx1"/>
                </a:solidFill>
              </a:rPr>
              <a:t>AUTHORS</a:t>
            </a:r>
          </a:p>
          <a:p>
            <a:pPr algn="l"/>
            <a:r>
              <a:rPr lang="en-US" sz="1800" dirty="0" smtClean="0">
                <a:solidFill>
                  <a:schemeClr val="tx1"/>
                </a:solidFill>
              </a:rPr>
              <a:t>Robert Parson (University of Colorado Boulder)</a:t>
            </a:r>
          </a:p>
          <a:p>
            <a:pPr algn="l"/>
            <a:r>
              <a:rPr lang="en-US" sz="1800" dirty="0" smtClean="0">
                <a:solidFill>
                  <a:schemeClr val="tx1"/>
                </a:solidFill>
              </a:rPr>
              <a:t>Trish </a:t>
            </a:r>
            <a:r>
              <a:rPr lang="en-US" sz="1800" dirty="0" err="1" smtClean="0">
                <a:solidFill>
                  <a:schemeClr val="tx1"/>
                </a:solidFill>
              </a:rPr>
              <a:t>Loeblein</a:t>
            </a:r>
            <a:r>
              <a:rPr lang="en-US" sz="1800" dirty="0" smtClean="0">
                <a:solidFill>
                  <a:schemeClr val="tx1"/>
                </a:solidFill>
              </a:rPr>
              <a:t> (University of Colorado Boulder)</a:t>
            </a:r>
          </a:p>
          <a:p>
            <a:pPr algn="l"/>
            <a:r>
              <a:rPr lang="en-US" sz="1800" b="1" dirty="0" smtClean="0">
                <a:solidFill>
                  <a:schemeClr val="tx1"/>
                </a:solidFill>
              </a:rPr>
              <a:t>COURSE</a:t>
            </a:r>
          </a:p>
          <a:p>
            <a:pPr algn="l"/>
            <a:r>
              <a:rPr lang="en-US" sz="1800" dirty="0" smtClean="0">
                <a:solidFill>
                  <a:schemeClr val="tx1"/>
                </a:solidFill>
              </a:rPr>
              <a:t>Introductory / Preparatory College Chemistry</a:t>
            </a:r>
          </a:p>
          <a:p>
            <a:pPr algn="l"/>
            <a:r>
              <a:rPr lang="en-US" sz="1800" b="1" dirty="0" smtClean="0">
                <a:solidFill>
                  <a:schemeClr val="tx1"/>
                </a:solidFill>
              </a:rPr>
              <a:t>COPYRIGHT: </a:t>
            </a:r>
            <a:r>
              <a:rPr lang="en-US" sz="1800" dirty="0" smtClean="0">
                <a:solidFill>
                  <a:schemeClr val="tx1"/>
                </a:solidFill>
              </a:rPr>
              <a:t>This work is licensed under a </a:t>
            </a:r>
            <a:r>
              <a:rPr lang="en-US" sz="1800" u="sng" dirty="0" smtClean="0">
                <a:hlinkClick r:id="rId3"/>
              </a:rPr>
              <a:t>Creative Commons Attribution 4.0 International License</a:t>
            </a:r>
            <a:r>
              <a:rPr lang="en-US" sz="1800" dirty="0" smtClean="0"/>
              <a:t>.</a:t>
            </a:r>
          </a:p>
          <a:p>
            <a:pPr algn="l"/>
            <a:endParaRPr lang="en-US" sz="2000" dirty="0" smtClean="0"/>
          </a:p>
          <a:p>
            <a:pPr algn="l"/>
            <a:endParaRPr lang="en-US" sz="2000" dirty="0" smtClean="0"/>
          </a:p>
          <a:p>
            <a:pPr algn="l"/>
            <a:endParaRPr lang="en-US" dirty="0"/>
          </a:p>
        </p:txBody>
      </p:sp>
    </p:spTree>
    <p:extLst>
      <p:ext uri="{BB962C8B-B14F-4D97-AF65-F5344CB8AC3E}">
        <p14:creationId xmlns:p14="http://schemas.microsoft.com/office/powerpoint/2010/main" val="3408857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pPr eaLnBrk="1" hangingPunct="1">
              <a:defRPr/>
            </a:pPr>
            <a:r>
              <a:rPr lang="en-US" sz="4000" dirty="0" smtClean="0"/>
              <a:t>Electrolytes and Nonelectrolytes</a:t>
            </a:r>
          </a:p>
        </p:txBody>
      </p:sp>
      <p:sp>
        <p:nvSpPr>
          <p:cNvPr id="820227" name="Rectangle 3"/>
          <p:cNvSpPr>
            <a:spLocks noGrp="1" noChangeArrowheads="1"/>
          </p:cNvSpPr>
          <p:nvPr>
            <p:ph idx="1"/>
          </p:nvPr>
        </p:nvSpPr>
        <p:spPr/>
        <p:txBody>
          <a:bodyPr>
            <a:normAutofit fontScale="85000" lnSpcReduction="10000"/>
          </a:bodyPr>
          <a:lstStyle/>
          <a:p>
            <a:pPr eaLnBrk="1" hangingPunct="1"/>
            <a:r>
              <a:rPr lang="en-US" b="1" dirty="0"/>
              <a:t>Electrolytes</a:t>
            </a:r>
          </a:p>
          <a:p>
            <a:pPr lvl="1"/>
            <a:r>
              <a:rPr lang="en-US" dirty="0"/>
              <a:t>conduct electricity</a:t>
            </a:r>
          </a:p>
          <a:p>
            <a:pPr lvl="1" eaLnBrk="1" hangingPunct="1"/>
            <a:r>
              <a:rPr lang="en-US" dirty="0"/>
              <a:t>substances that release ions when dissolved in water</a:t>
            </a:r>
          </a:p>
          <a:p>
            <a:pPr lvl="2" eaLnBrk="1" hangingPunct="1"/>
            <a:r>
              <a:rPr lang="en-US" sz="2800" dirty="0"/>
              <a:t>This process is also called </a:t>
            </a:r>
            <a:r>
              <a:rPr lang="en-US" sz="2800" b="1" dirty="0">
                <a:solidFill>
                  <a:srgbClr val="3366FF"/>
                </a:solidFill>
              </a:rPr>
              <a:t>dissociation</a:t>
            </a:r>
            <a:r>
              <a:rPr lang="en-US" sz="2800" dirty="0">
                <a:solidFill>
                  <a:srgbClr val="3366FF"/>
                </a:solidFill>
              </a:rPr>
              <a:t> </a:t>
            </a:r>
            <a:r>
              <a:rPr lang="en-US" sz="2800" dirty="0"/>
              <a:t>or </a:t>
            </a:r>
            <a:r>
              <a:rPr lang="en-US" sz="2800" b="1" dirty="0">
                <a:solidFill>
                  <a:srgbClr val="3366FF"/>
                </a:solidFill>
              </a:rPr>
              <a:t>ionization</a:t>
            </a:r>
          </a:p>
          <a:p>
            <a:pPr lvl="2" eaLnBrk="1" hangingPunct="1"/>
            <a:endParaRPr lang="en-US" sz="2800" b="1" dirty="0">
              <a:solidFill>
                <a:srgbClr val="3366FF"/>
              </a:solidFill>
            </a:endParaRPr>
          </a:p>
          <a:p>
            <a:pPr eaLnBrk="1" hangingPunct="1"/>
            <a:r>
              <a:rPr lang="en-US" b="1" dirty="0" err="1"/>
              <a:t>Nonelectrolytes</a:t>
            </a:r>
            <a:endParaRPr lang="en-US" b="1" dirty="0"/>
          </a:p>
          <a:p>
            <a:pPr lvl="1" eaLnBrk="1" hangingPunct="1"/>
            <a:r>
              <a:rPr lang="en-US" dirty="0"/>
              <a:t>substances that do NOT dissociate in water</a:t>
            </a:r>
          </a:p>
          <a:p>
            <a:pPr lvl="1" eaLnBrk="1" hangingPunct="1"/>
            <a:r>
              <a:rPr lang="en-US" dirty="0"/>
              <a:t>do NOT conduct electricity</a:t>
            </a:r>
          </a:p>
          <a:p>
            <a:pPr lvl="1" eaLnBrk="1" hangingPunct="1"/>
            <a:endParaRPr lang="en-US" dirty="0" smtClean="0"/>
          </a:p>
          <a:p>
            <a:pPr algn="ctr" eaLnBrk="1" hangingPunct="1">
              <a:buFont typeface="Wingdings" pitchFamily="8" charset="2"/>
              <a:buNone/>
            </a:pPr>
            <a:r>
              <a:rPr lang="en-US" sz="2600" dirty="0" smtClean="0">
                <a:solidFill>
                  <a:schemeClr val="tx1">
                    <a:lumMod val="50000"/>
                    <a:lumOff val="50000"/>
                  </a:schemeClr>
                </a:solidFill>
              </a:rPr>
              <a:t>Ionic compounds (if they dissolve in water) are always electrolytes.</a:t>
            </a:r>
          </a:p>
          <a:p>
            <a:pPr algn="ctr" eaLnBrk="1" hangingPunct="1">
              <a:buFont typeface="Wingdings" pitchFamily="8" charset="2"/>
              <a:buNone/>
            </a:pPr>
            <a:r>
              <a:rPr lang="en-US" sz="2600" i="1" dirty="0" smtClean="0">
                <a:solidFill>
                  <a:schemeClr val="tx1">
                    <a:lumMod val="50000"/>
                    <a:lumOff val="50000"/>
                  </a:schemeClr>
                </a:solidFill>
              </a:rPr>
              <a:t>Most</a:t>
            </a:r>
            <a:r>
              <a:rPr lang="en-US" sz="2600" dirty="0" smtClean="0">
                <a:solidFill>
                  <a:schemeClr val="tx1">
                    <a:lumMod val="50000"/>
                    <a:lumOff val="50000"/>
                  </a:schemeClr>
                </a:solidFill>
              </a:rPr>
              <a:t> molecular compounds are nonelectrolytes.</a:t>
            </a:r>
          </a:p>
        </p:txBody>
      </p:sp>
    </p:spTree>
    <p:extLst>
      <p:ext uri="{BB962C8B-B14F-4D97-AF65-F5344CB8AC3E}">
        <p14:creationId xmlns:p14="http://schemas.microsoft.com/office/powerpoint/2010/main" val="241789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381000"/>
            <a:ext cx="8686800" cy="1600200"/>
          </a:xfrm>
        </p:spPr>
        <p:txBody>
          <a:bodyPr>
            <a:normAutofit fontScale="90000"/>
          </a:bodyPr>
          <a:lstStyle/>
          <a:p>
            <a:pPr algn="l"/>
            <a:r>
              <a:rPr lang="en-US" sz="3600" b="0" u="none" dirty="0" smtClean="0">
                <a:cs typeface="Times New Roman" pitchFamily="18" charset="0"/>
              </a:rPr>
              <a:t>If the atom-scale view of a compound in water looks like the picture on the right (II.), </a:t>
            </a:r>
            <a:r>
              <a:rPr lang="en-US" sz="3600" b="0" u="none" dirty="0" smtClean="0"/>
              <a:t>you might categorize the compound as…</a:t>
            </a:r>
            <a:endParaRPr lang="en-US" sz="3600" b="0" u="none" dirty="0">
              <a:cs typeface="Times New Roman" pitchFamily="18" charset="0"/>
            </a:endParaRPr>
          </a:p>
        </p:txBody>
      </p:sp>
      <p:sp>
        <p:nvSpPr>
          <p:cNvPr id="2" name="Content Placeholder 1"/>
          <p:cNvSpPr>
            <a:spLocks noGrp="1"/>
          </p:cNvSpPr>
          <p:nvPr>
            <p:ph idx="1"/>
          </p:nvPr>
        </p:nvSpPr>
        <p:spPr>
          <a:xfrm>
            <a:off x="1219200" y="5334000"/>
            <a:ext cx="6858000" cy="914400"/>
          </a:xfrm>
        </p:spPr>
        <p:txBody>
          <a:bodyPr>
            <a:normAutofit/>
          </a:bodyPr>
          <a:lstStyle/>
          <a:p>
            <a:pPr marL="609600" indent="-609600">
              <a:buNone/>
            </a:pPr>
            <a:r>
              <a:rPr lang="en-US" dirty="0" smtClean="0">
                <a:solidFill>
                  <a:srgbClr val="000000"/>
                </a:solidFill>
              </a:rPr>
              <a:t>a. Ionic      	b. Molecular    	c. Neither</a:t>
            </a:r>
            <a:endParaRPr lang="en-US" baseline="-25000" dirty="0" smtClean="0">
              <a:solidFill>
                <a:srgbClr val="000000"/>
              </a:solidFill>
            </a:endParaRPr>
          </a:p>
        </p:txBody>
      </p:sp>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732" r="5267" b="1979"/>
          <a:stretch/>
        </p:blipFill>
        <p:spPr bwMode="auto">
          <a:xfrm>
            <a:off x="4953000" y="2801112"/>
            <a:ext cx="35052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8578"/>
          <a:stretch/>
        </p:blipFill>
        <p:spPr bwMode="auto">
          <a:xfrm>
            <a:off x="914400" y="2839704"/>
            <a:ext cx="3200400" cy="17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43400" y="2310170"/>
            <a:ext cx="883920" cy="707886"/>
          </a:xfrm>
          <a:prstGeom prst="rect">
            <a:avLst/>
          </a:prstGeom>
          <a:noFill/>
        </p:spPr>
        <p:txBody>
          <a:bodyPr wrap="square" rtlCol="0">
            <a:spAutoFit/>
          </a:bodyPr>
          <a:lstStyle/>
          <a:p>
            <a:r>
              <a:rPr lang="en-US" sz="4000" b="1" dirty="0" smtClean="0"/>
              <a:t>II. </a:t>
            </a:r>
            <a:endParaRPr lang="en-US" sz="4000" b="1" dirty="0"/>
          </a:p>
        </p:txBody>
      </p:sp>
      <p:sp>
        <p:nvSpPr>
          <p:cNvPr id="12" name="TextBox 11"/>
          <p:cNvSpPr txBox="1"/>
          <p:nvPr/>
        </p:nvSpPr>
        <p:spPr>
          <a:xfrm>
            <a:off x="259080" y="2284155"/>
            <a:ext cx="655320" cy="707886"/>
          </a:xfrm>
          <a:prstGeom prst="rect">
            <a:avLst/>
          </a:prstGeom>
          <a:noFill/>
        </p:spPr>
        <p:txBody>
          <a:bodyPr wrap="square" rtlCol="0">
            <a:spAutoFit/>
          </a:bodyPr>
          <a:lstStyle/>
          <a:p>
            <a:r>
              <a:rPr lang="en-US" sz="4000" b="1" dirty="0" smtClean="0"/>
              <a:t>I. </a:t>
            </a:r>
            <a:endParaRPr lang="en-US" sz="40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4646">
            <a:off x="6155777" y="2284155"/>
            <a:ext cx="494959" cy="51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487" y="2800017"/>
            <a:ext cx="5429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177" y="2197718"/>
            <a:ext cx="799719" cy="7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059474" y="5372086"/>
            <a:ext cx="2265657" cy="529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836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Compound Example</a:t>
            </a:r>
            <a:endParaRPr lang="en-US" dirty="0"/>
          </a:p>
        </p:txBody>
      </p:sp>
      <p:sp>
        <p:nvSpPr>
          <p:cNvPr id="5" name="TextBox 4"/>
          <p:cNvSpPr txBox="1"/>
          <p:nvPr/>
        </p:nvSpPr>
        <p:spPr>
          <a:xfrm>
            <a:off x="4145714" y="1880965"/>
            <a:ext cx="4466153" cy="523220"/>
          </a:xfrm>
          <a:prstGeom prst="rect">
            <a:avLst/>
          </a:prstGeom>
          <a:noFill/>
        </p:spPr>
        <p:txBody>
          <a:bodyPr wrap="none" rtlCol="0">
            <a:spAutoFit/>
          </a:bodyPr>
          <a:lstStyle/>
          <a:p>
            <a:r>
              <a:rPr lang="en-US" sz="2800" dirty="0" err="1" smtClean="0">
                <a:latin typeface="Times New Roman"/>
                <a:cs typeface="Times New Roman"/>
              </a:rPr>
              <a:t>NaCl</a:t>
            </a:r>
            <a:r>
              <a:rPr lang="en-US" sz="2800" dirty="0" smtClean="0">
                <a:latin typeface="Times New Roman"/>
                <a:cs typeface="Times New Roman"/>
              </a:rPr>
              <a:t>(s) </a:t>
            </a:r>
            <a:r>
              <a:rPr lang="en-US" sz="2800" dirty="0" smtClean="0">
                <a:latin typeface="Times New Roman"/>
                <a:cs typeface="Times New Roman"/>
                <a:sym typeface="Wingdings" pitchFamily="2" charset="2"/>
              </a:rPr>
              <a:t> Na</a:t>
            </a:r>
            <a:r>
              <a:rPr lang="en-US" sz="2800" baseline="30000" dirty="0" smtClean="0">
                <a:latin typeface="Times New Roman"/>
                <a:cs typeface="Times New Roman"/>
                <a:sym typeface="Wingdings" pitchFamily="2" charset="2"/>
              </a:rPr>
              <a:t>+</a:t>
            </a:r>
            <a:r>
              <a:rPr lang="en-US" sz="2800" dirty="0" smtClean="0">
                <a:latin typeface="Times New Roman"/>
                <a:cs typeface="Times New Roman"/>
                <a:sym typeface="Wingdings" pitchFamily="2" charset="2"/>
              </a:rPr>
              <a:t>(</a:t>
            </a:r>
            <a:r>
              <a:rPr lang="en-US" sz="2800" dirty="0" err="1" smtClean="0">
                <a:latin typeface="Times New Roman"/>
                <a:cs typeface="Times New Roman"/>
                <a:sym typeface="Wingdings" pitchFamily="2" charset="2"/>
              </a:rPr>
              <a:t>aq</a:t>
            </a:r>
            <a:r>
              <a:rPr lang="en-US" sz="2800" dirty="0" smtClean="0">
                <a:latin typeface="Times New Roman"/>
                <a:cs typeface="Times New Roman"/>
                <a:sym typeface="Wingdings" pitchFamily="2" charset="2"/>
              </a:rPr>
              <a:t>) + </a:t>
            </a:r>
            <a:r>
              <a:rPr lang="en-US" sz="2800" dirty="0" err="1" smtClean="0">
                <a:latin typeface="Times New Roman"/>
                <a:cs typeface="Times New Roman"/>
                <a:sym typeface="Wingdings" pitchFamily="2" charset="2"/>
              </a:rPr>
              <a:t>Cl</a:t>
            </a:r>
            <a:r>
              <a:rPr lang="en-US" sz="2800" baseline="30000" dirty="0" smtClean="0">
                <a:latin typeface="Times New Roman"/>
                <a:cs typeface="Times New Roman"/>
                <a:sym typeface="Wingdings" pitchFamily="2" charset="2"/>
              </a:rPr>
              <a:t>-</a:t>
            </a:r>
            <a:r>
              <a:rPr lang="en-US" sz="2800" dirty="0" smtClean="0">
                <a:latin typeface="Times New Roman"/>
                <a:cs typeface="Times New Roman"/>
                <a:sym typeface="Wingdings" pitchFamily="2" charset="2"/>
              </a:rPr>
              <a:t> (</a:t>
            </a:r>
            <a:r>
              <a:rPr lang="en-US" sz="2800" dirty="0" err="1" smtClean="0">
                <a:latin typeface="Times New Roman"/>
                <a:cs typeface="Times New Roman"/>
                <a:sym typeface="Wingdings" pitchFamily="2" charset="2"/>
              </a:rPr>
              <a:t>aq</a:t>
            </a:r>
            <a:r>
              <a:rPr lang="en-US" sz="2800" dirty="0" smtClean="0">
                <a:latin typeface="Times New Roman"/>
                <a:cs typeface="Times New Roman"/>
                <a:sym typeface="Wingdings" pitchFamily="2" charset="2"/>
              </a:rPr>
              <a:t>)</a:t>
            </a:r>
            <a:endParaRPr lang="en-US" sz="2800" dirty="0">
              <a:latin typeface="Times New Roman"/>
              <a:cs typeface="Times New Roman"/>
            </a:endParaRPr>
          </a:p>
        </p:txBody>
      </p:sp>
      <p:sp>
        <p:nvSpPr>
          <p:cNvPr id="6" name="Right Arrow 5"/>
          <p:cNvSpPr/>
          <p:nvPr/>
        </p:nvSpPr>
        <p:spPr>
          <a:xfrm rot="1141257">
            <a:off x="3853315" y="3563175"/>
            <a:ext cx="1371600" cy="675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1741" y="4557979"/>
            <a:ext cx="4352474" cy="1646605"/>
          </a:xfrm>
          <a:prstGeom prst="rect">
            <a:avLst/>
          </a:prstGeom>
          <a:noFill/>
        </p:spPr>
        <p:txBody>
          <a:bodyPr wrap="none" rtlCol="0">
            <a:spAutoFit/>
          </a:bodyPr>
          <a:lstStyle/>
          <a:p>
            <a:pPr>
              <a:spcAft>
                <a:spcPts val="600"/>
              </a:spcAft>
            </a:pPr>
            <a:r>
              <a:rPr lang="en-US" sz="2400" b="1" dirty="0"/>
              <a:t>Key features of ionic solid:</a:t>
            </a:r>
          </a:p>
          <a:p>
            <a:pPr marL="285750" indent="-285750">
              <a:buFontTx/>
              <a:buChar char="-"/>
            </a:pPr>
            <a:r>
              <a:rPr lang="en-US" sz="2400" dirty="0"/>
              <a:t>Repeated units in larger lattice </a:t>
            </a:r>
          </a:p>
          <a:p>
            <a:pPr marL="285750" indent="-285750">
              <a:buFontTx/>
              <a:buChar char="-"/>
            </a:pPr>
            <a:r>
              <a:rPr lang="en-US" sz="2400" dirty="0"/>
              <a:t>Units are made of charged ions</a:t>
            </a:r>
          </a:p>
          <a:p>
            <a:pPr marL="285750" indent="-285750">
              <a:buFontTx/>
              <a:buChar char="-"/>
            </a:pPr>
            <a:endParaRPr lang="en-US" sz="2400" dirty="0"/>
          </a:p>
        </p:txBody>
      </p:sp>
      <p:pic>
        <p:nvPicPr>
          <p:cNvPr id="12" name="Picture 11" descr="Screen Shot 2014-09-18 at 12.50.48 AM.png"/>
          <p:cNvPicPr>
            <a:picLocks noChangeAspect="1"/>
          </p:cNvPicPr>
          <p:nvPr/>
        </p:nvPicPr>
        <p:blipFill rotWithShape="1">
          <a:blip r:embed="rId3" cstate="print">
            <a:extLst>
              <a:ext uri="{28A0092B-C50C-407E-A947-70E740481C1C}">
                <a14:useLocalDpi xmlns:a14="http://schemas.microsoft.com/office/drawing/2010/main" val="0"/>
              </a:ext>
            </a:extLst>
          </a:blip>
          <a:srcRect l="14832" t="18724" r="34934" b="29424"/>
          <a:stretch/>
        </p:blipFill>
        <p:spPr>
          <a:xfrm>
            <a:off x="5291572" y="2804233"/>
            <a:ext cx="3567148" cy="2853719"/>
          </a:xfrm>
          <a:prstGeom prst="rect">
            <a:avLst/>
          </a:prstGeom>
          <a:ln w="57150" cmpd="sng">
            <a:solidFill>
              <a:schemeClr val="accent5">
                <a:lumMod val="60000"/>
                <a:lumOff val="40000"/>
              </a:schemeClr>
            </a:solidFill>
          </a:ln>
        </p:spPr>
      </p:pic>
      <p:pic>
        <p:nvPicPr>
          <p:cNvPr id="13" name="Picture 12" descr="Screen Shot 2014-09-19 at 2.07.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19" y="2237125"/>
            <a:ext cx="3225362" cy="2216658"/>
          </a:xfrm>
          <a:prstGeom prst="rect">
            <a:avLst/>
          </a:prstGeom>
        </p:spPr>
      </p:pic>
    </p:spTree>
    <p:extLst>
      <p:ext uri="{BB962C8B-B14F-4D97-AF65-F5344CB8AC3E}">
        <p14:creationId xmlns:p14="http://schemas.microsoft.com/office/powerpoint/2010/main" val="3374857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Autofit/>
          </a:bodyPr>
          <a:lstStyle/>
          <a:p>
            <a:r>
              <a:rPr lang="en-US" sz="2800" dirty="0" smtClean="0"/>
              <a:t>Explain the difference between electrolytes and nonelectrolytes in terms of conductivity, the nature of the compound, and dissociation.</a:t>
            </a:r>
          </a:p>
          <a:p>
            <a:endParaRPr lang="en-US" sz="2800" dirty="0" smtClean="0"/>
          </a:p>
          <a:p>
            <a:r>
              <a:rPr lang="en-US" sz="2800" dirty="0" smtClean="0"/>
              <a:t>Describe and visualize what happens at the atomic or molecular scale when an electrolyte or a nonelectrolyte dissolves in water</a:t>
            </a:r>
          </a:p>
          <a:p>
            <a:pPr marL="457200" lvl="1" indent="0">
              <a:buNone/>
            </a:pPr>
            <a:endParaRPr lang="en-US" dirty="0" smtClean="0"/>
          </a:p>
        </p:txBody>
      </p:sp>
    </p:spTree>
    <p:extLst>
      <p:ext uri="{BB962C8B-B14F-4D97-AF65-F5344CB8AC3E}">
        <p14:creationId xmlns:p14="http://schemas.microsoft.com/office/powerpoint/2010/main" val="20990815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782"/>
            <a:ext cx="8229600" cy="1143000"/>
          </a:xfrm>
        </p:spPr>
        <p:txBody>
          <a:bodyPr>
            <a:normAutofit/>
          </a:bodyPr>
          <a:lstStyle/>
          <a:p>
            <a:r>
              <a:rPr lang="en-US" sz="4000" b="1" u="sng" dirty="0" smtClean="0">
                <a:solidFill>
                  <a:srgbClr val="000000"/>
                </a:solidFill>
                <a:cs typeface="Arial" pitchFamily="34" charset="0"/>
              </a:rPr>
              <a:t>Ionic Compounds</a:t>
            </a:r>
            <a:endParaRPr lang="en-US" sz="4000" b="1" u="sng" dirty="0">
              <a:solidFill>
                <a:srgbClr val="000000"/>
              </a:solidFill>
              <a:cs typeface="Arial" pitchFamily="34" charset="0"/>
            </a:endParaRPr>
          </a:p>
        </p:txBody>
      </p:sp>
      <p:sp>
        <p:nvSpPr>
          <p:cNvPr id="3" name="Content Placeholder 2"/>
          <p:cNvSpPr>
            <a:spLocks noGrp="1"/>
          </p:cNvSpPr>
          <p:nvPr>
            <p:ph idx="1"/>
          </p:nvPr>
        </p:nvSpPr>
        <p:spPr>
          <a:xfrm>
            <a:off x="381000" y="990600"/>
            <a:ext cx="8229600" cy="5867399"/>
          </a:xfrm>
        </p:spPr>
        <p:txBody>
          <a:bodyPr>
            <a:normAutofit lnSpcReduction="10000"/>
          </a:bodyPr>
          <a:lstStyle/>
          <a:p>
            <a:r>
              <a:rPr lang="en-US" dirty="0" smtClean="0">
                <a:latin typeface="+mj-lt"/>
                <a:cs typeface="Arial" pitchFamily="34" charset="0"/>
              </a:rPr>
              <a:t>Form </a:t>
            </a:r>
            <a:r>
              <a:rPr lang="en-US" dirty="0">
                <a:latin typeface="+mj-lt"/>
                <a:cs typeface="Arial" pitchFamily="34" charset="0"/>
              </a:rPr>
              <a:t>from the </a:t>
            </a:r>
            <a:r>
              <a:rPr lang="en-US" b="1" i="1" dirty="0">
                <a:solidFill>
                  <a:srgbClr val="7030A0"/>
                </a:solidFill>
                <a:latin typeface="+mj-lt"/>
                <a:cs typeface="Arial" pitchFamily="34" charset="0"/>
              </a:rPr>
              <a:t>electrostatic</a:t>
            </a:r>
            <a:r>
              <a:rPr lang="en-US" dirty="0">
                <a:solidFill>
                  <a:srgbClr val="7030A0"/>
                </a:solidFill>
                <a:latin typeface="+mj-lt"/>
                <a:cs typeface="Arial" pitchFamily="34" charset="0"/>
              </a:rPr>
              <a:t> </a:t>
            </a:r>
            <a:r>
              <a:rPr lang="en-US" dirty="0">
                <a:latin typeface="+mj-lt"/>
                <a:cs typeface="Arial" pitchFamily="34" charset="0"/>
              </a:rPr>
              <a:t>interaction between </a:t>
            </a:r>
            <a:r>
              <a:rPr lang="en-US" dirty="0" err="1">
                <a:latin typeface="+mj-lt"/>
                <a:cs typeface="Arial" pitchFamily="34" charset="0"/>
              </a:rPr>
              <a:t>cations</a:t>
            </a:r>
            <a:r>
              <a:rPr lang="en-US" dirty="0">
                <a:latin typeface="+mj-lt"/>
                <a:cs typeface="Arial" pitchFamily="34" charset="0"/>
              </a:rPr>
              <a:t> and </a:t>
            </a:r>
            <a:r>
              <a:rPr lang="en-US" dirty="0" smtClean="0">
                <a:latin typeface="+mj-lt"/>
                <a:cs typeface="Arial" pitchFamily="34" charset="0"/>
              </a:rPr>
              <a:t>anions.</a:t>
            </a:r>
          </a:p>
          <a:p>
            <a:r>
              <a:rPr lang="en-US" b="1" i="1" dirty="0" smtClean="0">
                <a:solidFill>
                  <a:srgbClr val="7030A0"/>
                </a:solidFill>
                <a:latin typeface="+mj-lt"/>
                <a:cs typeface="Arial" pitchFamily="34" charset="0"/>
              </a:rPr>
              <a:t>Electrostatic forces</a:t>
            </a:r>
            <a:r>
              <a:rPr lang="en-US" dirty="0" smtClean="0">
                <a:latin typeface="+mj-lt"/>
                <a:cs typeface="Arial" pitchFamily="34" charset="0"/>
              </a:rPr>
              <a:t>: attraction/repulsion between charged particles.</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mj-lt"/>
                <a:cs typeface="Arial" pitchFamily="34" charset="0"/>
              </a:rPr>
              <a:t>Ionic compounds form between metals and nonmetals.</a:t>
            </a:r>
            <a:endParaRPr lang="en-US" dirty="0">
              <a:latin typeface="+mj-lt"/>
              <a:cs typeface="Arial" pitchFamily="34" charset="0"/>
            </a:endParaRPr>
          </a:p>
        </p:txBody>
      </p:sp>
      <p:grpSp>
        <p:nvGrpSpPr>
          <p:cNvPr id="10" name="Group 9"/>
          <p:cNvGrpSpPr/>
          <p:nvPr/>
        </p:nvGrpSpPr>
        <p:grpSpPr>
          <a:xfrm>
            <a:off x="2833152" y="2976712"/>
            <a:ext cx="2749643" cy="2640257"/>
            <a:chOff x="2318567" y="2680323"/>
            <a:chExt cx="4154969" cy="3785633"/>
          </a:xfrm>
        </p:grpSpPr>
        <p:sp>
          <p:nvSpPr>
            <p:cNvPr id="4" name="Oval 3"/>
            <p:cNvSpPr/>
            <p:nvPr/>
          </p:nvSpPr>
          <p:spPr>
            <a:xfrm>
              <a:off x="2318567" y="2840182"/>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t>
              </a:r>
              <a:endParaRPr lang="en-US" sz="4000" b="1" dirty="0">
                <a:solidFill>
                  <a:schemeClr val="tx1"/>
                </a:solidFill>
              </a:endParaRPr>
            </a:p>
          </p:txBody>
        </p:sp>
        <p:sp>
          <p:nvSpPr>
            <p:cNvPr id="6" name="Oval 5"/>
            <p:cNvSpPr/>
            <p:nvPr/>
          </p:nvSpPr>
          <p:spPr>
            <a:xfrm>
              <a:off x="2449145" y="4274013"/>
              <a:ext cx="910937"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584864" y="5459083"/>
              <a:ext cx="910936" cy="1006873"/>
              <a:chOff x="959428" y="5771463"/>
              <a:chExt cx="910936" cy="1006873"/>
            </a:xfrm>
          </p:grpSpPr>
          <p:sp>
            <p:nvSpPr>
              <p:cNvPr id="8" name="Oval 7"/>
              <p:cNvSpPr/>
              <p:nvPr/>
            </p:nvSpPr>
            <p:spPr>
              <a:xfrm>
                <a:off x="959428" y="5940136"/>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20902" y="5771463"/>
                <a:ext cx="341760" cy="707886"/>
              </a:xfrm>
              <a:prstGeom prst="rect">
                <a:avLst/>
              </a:prstGeom>
              <a:noFill/>
            </p:spPr>
            <p:txBody>
              <a:bodyPr wrap="none" rtlCol="0">
                <a:spAutoFit/>
              </a:bodyPr>
              <a:lstStyle/>
              <a:p>
                <a:r>
                  <a:rPr lang="en-US" sz="4000" b="1" dirty="0" smtClean="0"/>
                  <a:t>-</a:t>
                </a:r>
                <a:endParaRPr lang="en-US" sz="4000" b="1" dirty="0"/>
              </a:p>
            </p:txBody>
          </p:sp>
        </p:grpSp>
        <p:sp>
          <p:nvSpPr>
            <p:cNvPr id="13" name="TextBox 12"/>
            <p:cNvSpPr txBox="1"/>
            <p:nvPr/>
          </p:nvSpPr>
          <p:spPr>
            <a:xfrm>
              <a:off x="2653368" y="4146170"/>
              <a:ext cx="439544" cy="707886"/>
            </a:xfrm>
            <a:prstGeom prst="rect">
              <a:avLst/>
            </a:prstGeom>
            <a:noFill/>
          </p:spPr>
          <p:txBody>
            <a:bodyPr wrap="none" rtlCol="0">
              <a:spAutoFit/>
            </a:bodyPr>
            <a:lstStyle/>
            <a:p>
              <a:r>
                <a:rPr lang="en-US" sz="4000" b="1" dirty="0"/>
                <a:t>+</a:t>
              </a:r>
            </a:p>
          </p:txBody>
        </p:sp>
        <p:grpSp>
          <p:nvGrpSpPr>
            <p:cNvPr id="17" name="Group 16"/>
            <p:cNvGrpSpPr/>
            <p:nvPr/>
          </p:nvGrpSpPr>
          <p:grpSpPr>
            <a:xfrm>
              <a:off x="5562600" y="2680323"/>
              <a:ext cx="910936" cy="977277"/>
              <a:chOff x="2514600" y="3061323"/>
              <a:chExt cx="910936" cy="977277"/>
            </a:xfrm>
          </p:grpSpPr>
          <p:sp>
            <p:nvSpPr>
              <p:cNvPr id="5" name="Oval 4"/>
              <p:cNvSpPr/>
              <p:nvPr/>
            </p:nvSpPr>
            <p:spPr>
              <a:xfrm>
                <a:off x="2514600" y="3200400"/>
                <a:ext cx="910936"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99187" y="3061323"/>
                <a:ext cx="341760" cy="707886"/>
              </a:xfrm>
              <a:prstGeom prst="rect">
                <a:avLst/>
              </a:prstGeom>
              <a:noFill/>
            </p:spPr>
            <p:txBody>
              <a:bodyPr wrap="none" rtlCol="0">
                <a:spAutoFit/>
              </a:bodyPr>
              <a:lstStyle/>
              <a:p>
                <a:r>
                  <a:rPr lang="en-US" sz="4000" b="1" dirty="0" smtClean="0"/>
                  <a:t>-</a:t>
                </a:r>
                <a:endParaRPr lang="en-US" sz="4000" b="1" dirty="0"/>
              </a:p>
            </p:txBody>
          </p:sp>
        </p:grpSp>
        <p:grpSp>
          <p:nvGrpSpPr>
            <p:cNvPr id="18" name="Group 17"/>
            <p:cNvGrpSpPr/>
            <p:nvPr/>
          </p:nvGrpSpPr>
          <p:grpSpPr>
            <a:xfrm>
              <a:off x="5562600" y="4250164"/>
              <a:ext cx="910936" cy="895494"/>
              <a:chOff x="2514600" y="4514706"/>
              <a:chExt cx="910936" cy="895494"/>
            </a:xfrm>
          </p:grpSpPr>
          <p:sp>
            <p:nvSpPr>
              <p:cNvPr id="7" name="Oval 6"/>
              <p:cNvSpPr/>
              <p:nvPr/>
            </p:nvSpPr>
            <p:spPr>
              <a:xfrm>
                <a:off x="2514600" y="4572000"/>
                <a:ext cx="910936"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1403" y="4514706"/>
                <a:ext cx="439544" cy="707886"/>
              </a:xfrm>
              <a:prstGeom prst="rect">
                <a:avLst/>
              </a:prstGeom>
              <a:noFill/>
            </p:spPr>
            <p:txBody>
              <a:bodyPr wrap="none" rtlCol="0">
                <a:spAutoFit/>
              </a:bodyPr>
              <a:lstStyle/>
              <a:p>
                <a:r>
                  <a:rPr lang="en-US" sz="4000" b="1" dirty="0"/>
                  <a:t>+</a:t>
                </a:r>
              </a:p>
            </p:txBody>
          </p:sp>
        </p:grpSp>
        <p:grpSp>
          <p:nvGrpSpPr>
            <p:cNvPr id="19" name="Group 18"/>
            <p:cNvGrpSpPr/>
            <p:nvPr/>
          </p:nvGrpSpPr>
          <p:grpSpPr>
            <a:xfrm>
              <a:off x="4513688" y="5627756"/>
              <a:ext cx="910936" cy="838200"/>
              <a:chOff x="2479964" y="5922818"/>
              <a:chExt cx="910936" cy="838200"/>
            </a:xfrm>
          </p:grpSpPr>
          <p:sp>
            <p:nvSpPr>
              <p:cNvPr id="9" name="Oval 8"/>
              <p:cNvSpPr/>
              <p:nvPr/>
            </p:nvSpPr>
            <p:spPr>
              <a:xfrm>
                <a:off x="2479964" y="5922818"/>
                <a:ext cx="910936"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99503" y="5922818"/>
                <a:ext cx="439544" cy="707886"/>
              </a:xfrm>
              <a:prstGeom prst="rect">
                <a:avLst/>
              </a:prstGeom>
              <a:noFill/>
            </p:spPr>
            <p:txBody>
              <a:bodyPr wrap="none" rtlCol="0">
                <a:spAutoFit/>
              </a:bodyPr>
              <a:lstStyle/>
              <a:p>
                <a:r>
                  <a:rPr lang="en-US" sz="4000" b="1" dirty="0"/>
                  <a:t>+</a:t>
                </a:r>
              </a:p>
            </p:txBody>
          </p:sp>
        </p:grpSp>
        <p:cxnSp>
          <p:nvCxnSpPr>
            <p:cNvPr id="24" name="Straight Arrow Connector 23"/>
            <p:cNvCxnSpPr/>
            <p:nvPr/>
          </p:nvCxnSpPr>
          <p:spPr>
            <a:xfrm>
              <a:off x="3429000" y="3259282"/>
              <a:ext cx="197773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89044" y="4746687"/>
              <a:ext cx="197773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808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0" u="none" dirty="0" smtClean="0"/>
              <a:t>Which compound is ionic?</a:t>
            </a:r>
            <a:endParaRPr lang="en-US" b="0" u="none" dirty="0"/>
          </a:p>
        </p:txBody>
      </p:sp>
      <p:sp>
        <p:nvSpPr>
          <p:cNvPr id="6147" name="Rectangle 3"/>
          <p:cNvSpPr>
            <a:spLocks noGrp="1" noChangeArrowheads="1"/>
          </p:cNvSpPr>
          <p:nvPr>
            <p:ph type="body" idx="1"/>
          </p:nvPr>
        </p:nvSpPr>
        <p:spPr/>
        <p:txBody>
          <a:bodyPr/>
          <a:lstStyle/>
          <a:p>
            <a:pPr marL="514350" indent="-514350">
              <a:buFont typeface="+mj-lt"/>
              <a:buAutoNum type="alphaUcPeriod"/>
            </a:pPr>
            <a:r>
              <a:rPr lang="en-US" dirty="0" smtClean="0"/>
              <a:t>CO</a:t>
            </a:r>
          </a:p>
          <a:p>
            <a:pPr marL="514350" indent="-514350">
              <a:buFont typeface="+mj-lt"/>
              <a:buAutoNum type="alphaUcPeriod"/>
            </a:pPr>
            <a:r>
              <a:rPr lang="en-US" dirty="0" smtClean="0"/>
              <a:t>MgF</a:t>
            </a:r>
            <a:r>
              <a:rPr lang="en-US" baseline="-25000" dirty="0" smtClean="0"/>
              <a:t>2</a:t>
            </a:r>
            <a:endParaRPr lang="en-US" baseline="-25000" dirty="0"/>
          </a:p>
          <a:p>
            <a:pPr marL="514350" indent="-514350">
              <a:buFont typeface="+mj-lt"/>
              <a:buAutoNum type="alphaUcPeriod"/>
            </a:pPr>
            <a:r>
              <a:rPr lang="en-US" dirty="0" smtClean="0"/>
              <a:t>Al</a:t>
            </a:r>
            <a:r>
              <a:rPr lang="en-US" baseline="-25000" dirty="0" smtClean="0"/>
              <a:t>2</a:t>
            </a:r>
            <a:r>
              <a:rPr lang="en-US" dirty="0" smtClean="0"/>
              <a:t>O</a:t>
            </a:r>
            <a:r>
              <a:rPr lang="en-US" baseline="-25000" dirty="0"/>
              <a:t>3</a:t>
            </a:r>
            <a:endParaRPr lang="en-US" baseline="-25000" dirty="0" smtClean="0"/>
          </a:p>
          <a:p>
            <a:pPr marL="514350" indent="-514350">
              <a:buFont typeface="+mj-lt"/>
              <a:buAutoNum type="alphaUcPeriod"/>
            </a:pPr>
            <a:r>
              <a:rPr lang="en-US" dirty="0" smtClean="0"/>
              <a:t>Both CO and MgF</a:t>
            </a:r>
            <a:r>
              <a:rPr lang="en-US" baseline="-25000" dirty="0" smtClean="0"/>
              <a:t>2</a:t>
            </a:r>
            <a:endParaRPr lang="en-US" dirty="0" smtClean="0"/>
          </a:p>
          <a:p>
            <a:pPr marL="514350" indent="-514350">
              <a:buFont typeface="+mj-lt"/>
              <a:buAutoNum type="alphaUcPeriod"/>
            </a:pPr>
            <a:r>
              <a:rPr lang="en-US" dirty="0" err="1" smtClean="0"/>
              <a:t>Both MgF</a:t>
            </a:r>
            <a:r>
              <a:rPr lang="en-US" baseline="-25000" dirty="0" err="1" smtClean="0"/>
              <a:t>2</a:t>
            </a:r>
            <a:r>
              <a:rPr lang="en-US" dirty="0" err="1" smtClean="0"/>
              <a:t> and Al</a:t>
            </a:r>
            <a:r>
              <a:rPr lang="en-US" baseline="-25000" dirty="0" err="1" smtClean="0"/>
              <a:t>2</a:t>
            </a:r>
            <a:r>
              <a:rPr lang="en-US" dirty="0" err="1" smtClean="0"/>
              <a:t>O</a:t>
            </a:r>
            <a:r>
              <a:rPr lang="en-US" baseline="-25000" dirty="0" err="1" smtClean="0"/>
              <a:t>3</a:t>
            </a:r>
            <a:endParaRPr lang="en-US" baseline="-25000" dirty="0" smtClean="0"/>
          </a:p>
          <a:p>
            <a:endParaRPr lang="en-US" dirty="0" smtClean="0"/>
          </a:p>
        </p:txBody>
      </p:sp>
      <p:sp>
        <p:nvSpPr>
          <p:cNvPr id="7" name="Rectangle 6"/>
          <p:cNvSpPr/>
          <p:nvPr/>
        </p:nvSpPr>
        <p:spPr>
          <a:xfrm>
            <a:off x="389693" y="4044499"/>
            <a:ext cx="437261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2877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0" u="none" dirty="0" smtClean="0"/>
              <a:t>Which compound is ionic?</a:t>
            </a:r>
            <a:endParaRPr lang="en-US" b="0" u="none" dirty="0"/>
          </a:p>
        </p:txBody>
      </p:sp>
      <p:sp>
        <p:nvSpPr>
          <p:cNvPr id="6147" name="Rectangle 3"/>
          <p:cNvSpPr>
            <a:spLocks noGrp="1" noChangeArrowheads="1"/>
          </p:cNvSpPr>
          <p:nvPr>
            <p:ph type="body" idx="1"/>
          </p:nvPr>
        </p:nvSpPr>
        <p:spPr/>
        <p:txBody>
          <a:bodyPr/>
          <a:lstStyle/>
          <a:p>
            <a:pPr marL="514350" indent="-514350">
              <a:buFont typeface="+mj-lt"/>
              <a:buAutoNum type="alphaUcPeriod"/>
            </a:pPr>
            <a:r>
              <a:rPr lang="en-US" dirty="0" smtClean="0"/>
              <a:t>CO</a:t>
            </a:r>
          </a:p>
          <a:p>
            <a:pPr marL="514350" indent="-514350">
              <a:buFont typeface="+mj-lt"/>
              <a:buAutoNum type="alphaUcPeriod"/>
            </a:pPr>
            <a:r>
              <a:rPr lang="en-US" dirty="0" smtClean="0"/>
              <a:t>MgF</a:t>
            </a:r>
            <a:r>
              <a:rPr lang="en-US" baseline="-25000" dirty="0" smtClean="0"/>
              <a:t>2</a:t>
            </a:r>
            <a:endParaRPr lang="en-US" baseline="-25000" dirty="0"/>
          </a:p>
          <a:p>
            <a:pPr marL="514350" indent="-514350">
              <a:buFont typeface="+mj-lt"/>
              <a:buAutoNum type="alphaUcPeriod"/>
            </a:pPr>
            <a:r>
              <a:rPr lang="en-US" dirty="0" smtClean="0"/>
              <a:t>Al</a:t>
            </a:r>
            <a:r>
              <a:rPr lang="en-US" baseline="-25000" dirty="0" smtClean="0"/>
              <a:t>2</a:t>
            </a:r>
            <a:r>
              <a:rPr lang="en-US" dirty="0" smtClean="0"/>
              <a:t>O</a:t>
            </a:r>
            <a:r>
              <a:rPr lang="en-US" baseline="-25000" dirty="0"/>
              <a:t>3</a:t>
            </a:r>
            <a:endParaRPr lang="en-US" baseline="-25000" dirty="0" smtClean="0"/>
          </a:p>
          <a:p>
            <a:pPr marL="514350" indent="-514350">
              <a:buFont typeface="+mj-lt"/>
              <a:buAutoNum type="alphaUcPeriod"/>
            </a:pPr>
            <a:r>
              <a:rPr lang="en-US" dirty="0" smtClean="0"/>
              <a:t>Both CO and MgF</a:t>
            </a:r>
            <a:r>
              <a:rPr lang="en-US" baseline="-25000" dirty="0" smtClean="0"/>
              <a:t>2</a:t>
            </a:r>
            <a:endParaRPr lang="en-US" dirty="0" smtClean="0"/>
          </a:p>
          <a:p>
            <a:pPr marL="514350" indent="-514350">
              <a:buFont typeface="+mj-lt"/>
              <a:buAutoNum type="alphaUcPeriod"/>
            </a:pPr>
            <a:r>
              <a:rPr lang="en-US" dirty="0" err="1" smtClean="0"/>
              <a:t>Both MgF</a:t>
            </a:r>
            <a:r>
              <a:rPr lang="en-US" baseline="-25000" dirty="0" err="1" smtClean="0"/>
              <a:t>2</a:t>
            </a:r>
            <a:r>
              <a:rPr lang="en-US" dirty="0" err="1" smtClean="0"/>
              <a:t> and Al</a:t>
            </a:r>
            <a:r>
              <a:rPr lang="en-US" baseline="-25000" dirty="0" err="1" smtClean="0"/>
              <a:t>2</a:t>
            </a:r>
            <a:r>
              <a:rPr lang="en-US" dirty="0" err="1" smtClean="0"/>
              <a:t>O</a:t>
            </a:r>
            <a:r>
              <a:rPr lang="en-US" baseline="-25000" dirty="0" err="1" smtClean="0"/>
              <a:t>3</a:t>
            </a:r>
            <a:endParaRPr lang="en-US" baseline="-25000" dirty="0" smtClean="0"/>
          </a:p>
          <a:p>
            <a:endParaRPr lang="en-US" dirty="0" smtClean="0"/>
          </a:p>
        </p:txBody>
      </p:sp>
      <p:sp>
        <p:nvSpPr>
          <p:cNvPr id="7" name="Rectangle 6"/>
          <p:cNvSpPr/>
          <p:nvPr/>
        </p:nvSpPr>
        <p:spPr>
          <a:xfrm>
            <a:off x="389693" y="4044499"/>
            <a:ext cx="4372619"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5479" y="5029200"/>
            <a:ext cx="8043235" cy="1077218"/>
          </a:xfrm>
          <a:prstGeom prst="rect">
            <a:avLst/>
          </a:prstGeom>
          <a:noFill/>
        </p:spPr>
        <p:txBody>
          <a:bodyPr wrap="square" rtlCol="0">
            <a:spAutoFit/>
          </a:bodyPr>
          <a:lstStyle/>
          <a:p>
            <a:r>
              <a:rPr lang="en-US" sz="3200" dirty="0" smtClean="0"/>
              <a:t>A metal combined with a non-metal make an “ionic compound”.</a:t>
            </a:r>
            <a:endParaRPr lang="en-US" sz="32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926" y="1372583"/>
            <a:ext cx="4843488" cy="254346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44267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Benchtop DEMONSTRATION</a:t>
            </a:r>
            <a:br>
              <a:rPr lang="en-US"/>
            </a:br>
            <a:endParaRPr lang="en-US" i="1"/>
          </a:p>
        </p:txBody>
      </p:sp>
      <p:sp>
        <p:nvSpPr>
          <p:cNvPr id="5" name="Text Placeholder 4"/>
          <p:cNvSpPr>
            <a:spLocks noGrp="1"/>
          </p:cNvSpPr>
          <p:nvPr>
            <p:ph type="body" idx="1"/>
          </p:nvPr>
        </p:nvSpPr>
        <p:spPr/>
        <p:txBody>
          <a:bodyPr/>
          <a:lstStyle/>
          <a:p>
            <a:r>
              <a:rPr lang="en-US" i="1"/>
              <a:t>(Next 3 slides)</a:t>
            </a:r>
          </a:p>
        </p:txBody>
      </p:sp>
    </p:spTree>
    <p:extLst>
      <p:ext uri="{BB962C8B-B14F-4D97-AF65-F5344CB8AC3E}">
        <p14:creationId xmlns:p14="http://schemas.microsoft.com/office/powerpoint/2010/main" val="37531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71063439"/>
              </p:ext>
            </p:extLst>
          </p:nvPr>
        </p:nvGraphicFramePr>
        <p:xfrm>
          <a:off x="381000" y="228600"/>
          <a:ext cx="8458200" cy="5715000"/>
        </p:xfrm>
        <a:graphic>
          <a:graphicData uri="http://schemas.openxmlformats.org/drawingml/2006/table">
            <a:tbl>
              <a:tblPr firstRow="1" bandRow="1">
                <a:tableStyleId>{69012ECD-51FC-41F1-AA8D-1B2483CD663E}</a:tableStyleId>
              </a:tblPr>
              <a:tblGrid>
                <a:gridCol w="2128805"/>
                <a:gridCol w="6329395"/>
              </a:tblGrid>
              <a:tr h="610273">
                <a:tc>
                  <a:txBody>
                    <a:bodyPr/>
                    <a:lstStyle/>
                    <a:p>
                      <a:pPr algn="ctr"/>
                      <a:r>
                        <a:rPr lang="en-US" dirty="0"/>
                        <a:t>Beaker </a:t>
                      </a:r>
                    </a:p>
                    <a:p>
                      <a:pPr algn="ctr"/>
                      <a:r>
                        <a:rPr lang="en-US" dirty="0"/>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Conductivity</a:t>
                      </a:r>
                      <a:r>
                        <a:rPr lang="en-US" sz="2400" baseline="0" dirty="0"/>
                        <a:t> Observations</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Unknown 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Unknown 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algn="ctr"/>
                      <a:r>
                        <a:rPr lang="en-US" sz="2800"/>
                        <a:t>Water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2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49918766"/>
              </p:ext>
            </p:extLst>
          </p:nvPr>
        </p:nvGraphicFramePr>
        <p:xfrm>
          <a:off x="381000" y="228600"/>
          <a:ext cx="8458200" cy="5715000"/>
        </p:xfrm>
        <a:graphic>
          <a:graphicData uri="http://schemas.openxmlformats.org/drawingml/2006/table">
            <a:tbl>
              <a:tblPr firstRow="1" bandRow="1">
                <a:tableStyleId>{69012ECD-51FC-41F1-AA8D-1B2483CD663E}</a:tableStyleId>
              </a:tblPr>
              <a:tblGrid>
                <a:gridCol w="2128805"/>
                <a:gridCol w="6329395"/>
              </a:tblGrid>
              <a:tr h="610273">
                <a:tc>
                  <a:txBody>
                    <a:bodyPr/>
                    <a:lstStyle/>
                    <a:p>
                      <a:pPr algn="ctr"/>
                      <a:r>
                        <a:rPr lang="en-US"/>
                        <a:t>Beaker </a:t>
                      </a:r>
                    </a:p>
                    <a:p>
                      <a:pPr algn="ctr"/>
                      <a:r>
                        <a:rPr lang="en-US"/>
                        <a:t>Contents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Conductivity</a:t>
                      </a:r>
                      <a:r>
                        <a:rPr lang="en-US" sz="2400" baseline="0"/>
                        <a:t> Observations</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Unknown 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aseline="0"/>
                        <a:t>No conductivity</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t>Unknown 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aseline="0"/>
                        <a:t>High conductivity</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91640">
                <a:tc>
                  <a:txBody>
                    <a:bodyPr/>
                    <a:lstStyle/>
                    <a:p>
                      <a:pPr algn="ctr"/>
                      <a:r>
                        <a:rPr lang="en-US" sz="2800"/>
                        <a:t>Water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a:t>Distilled</a:t>
                      </a:r>
                      <a:r>
                        <a:rPr lang="en-US" sz="2400" baseline="0"/>
                        <a:t> (pure) water: No conductivity</a:t>
                      </a:r>
                    </a:p>
                    <a:p>
                      <a:pPr algn="ctr"/>
                      <a:endParaRPr lang="en-US" sz="2400" baseline="0"/>
                    </a:p>
                    <a:p>
                      <a:pPr algn="ctr"/>
                      <a:r>
                        <a:rPr lang="en-US" sz="2400" baseline="0"/>
                        <a:t>Tap water: Some conductivity</a:t>
                      </a:r>
                      <a:endParaRPr lang="en-US" sz="240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51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371600"/>
          </a:xfrm>
        </p:spPr>
        <p:txBody>
          <a:bodyPr/>
          <a:lstStyle/>
          <a:p>
            <a:r>
              <a:rPr lang="en-US" b="0" u="none" dirty="0" smtClean="0">
                <a:latin typeface="Calibri"/>
                <a:cs typeface="Calibri"/>
              </a:rPr>
              <a:t>Which solution is which?</a:t>
            </a:r>
            <a:endParaRPr lang="en-US" b="0" u="none" dirty="0">
              <a:latin typeface="Calibri"/>
              <a:cs typeface="Calibri"/>
            </a:endParaRPr>
          </a:p>
        </p:txBody>
      </p:sp>
      <p:sp>
        <p:nvSpPr>
          <p:cNvPr id="3" name="Text Placeholder 2"/>
          <p:cNvSpPr>
            <a:spLocks noGrp="1"/>
          </p:cNvSpPr>
          <p:nvPr>
            <p:ph type="body" sz="half" idx="4294967295"/>
          </p:nvPr>
        </p:nvSpPr>
        <p:spPr>
          <a:xfrm>
            <a:off x="609600" y="1752600"/>
            <a:ext cx="8153400" cy="4114800"/>
          </a:xfrm>
        </p:spPr>
        <p:txBody>
          <a:bodyPr/>
          <a:lstStyle/>
          <a:p>
            <a:pPr marL="514350" indent="-514350">
              <a:buFont typeface="+mj-lt"/>
              <a:buAutoNum type="alphaUcPeriod"/>
            </a:pPr>
            <a:r>
              <a:rPr lang="en-US" dirty="0"/>
              <a:t>1</a:t>
            </a:r>
            <a:r>
              <a:rPr lang="en-US" dirty="0" smtClean="0"/>
              <a:t> is sugar and 2 is salt</a:t>
            </a:r>
          </a:p>
          <a:p>
            <a:pPr marL="514350" indent="-514350">
              <a:buFont typeface="+mj-lt"/>
              <a:buAutoNum type="alphaUcPeriod"/>
            </a:pPr>
            <a:r>
              <a:rPr lang="en-US" dirty="0" smtClean="0"/>
              <a:t>2 is sugar and 1 is salt</a:t>
            </a:r>
          </a:p>
          <a:p>
            <a:pPr marL="514350" indent="-514350">
              <a:buFont typeface="+mj-lt"/>
              <a:buAutoNum type="alphaUcPeriod"/>
            </a:pPr>
            <a:r>
              <a:rPr lang="en-US" dirty="0" smtClean="0"/>
              <a:t>Both are sugar</a:t>
            </a:r>
          </a:p>
          <a:p>
            <a:pPr marL="514350" indent="-514350">
              <a:buFont typeface="+mj-lt"/>
              <a:buAutoNum type="alphaUcPeriod"/>
            </a:pPr>
            <a:r>
              <a:rPr lang="en-US" dirty="0" smtClean="0"/>
              <a:t>Both are salt</a:t>
            </a:r>
            <a:endParaRPr lang="en-US" dirty="0"/>
          </a:p>
        </p:txBody>
      </p:sp>
      <p:sp>
        <p:nvSpPr>
          <p:cNvPr id="8" name="Rectangle 7"/>
          <p:cNvSpPr/>
          <p:nvPr/>
        </p:nvSpPr>
        <p:spPr>
          <a:xfrm>
            <a:off x="1143000" y="1828800"/>
            <a:ext cx="3810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92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1670</TotalTime>
  <Words>801</Words>
  <Application>Microsoft Macintosh PowerPoint</Application>
  <PresentationFormat>On-screen Show (4:3)</PresentationFormat>
  <Paragraphs>123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Annotated Lecture Slides for  Sugar and Salt Solutions</vt:lpstr>
      <vt:lpstr>Learning goals</vt:lpstr>
      <vt:lpstr>Ionic Compounds</vt:lpstr>
      <vt:lpstr>Which compound is ionic?</vt:lpstr>
      <vt:lpstr>Which compound is ionic?</vt:lpstr>
      <vt:lpstr>Benchtop DEMONSTRATION </vt:lpstr>
      <vt:lpstr>PowerPoint Presentation</vt:lpstr>
      <vt:lpstr>PowerPoint Presentation</vt:lpstr>
      <vt:lpstr>Which solution is which?</vt:lpstr>
      <vt:lpstr>Electrolytes and Nonelectrolytes</vt:lpstr>
      <vt:lpstr>If the atom-scale view of a compound in water looks like the picture on the right (II.), you might categorize the compound as…</vt:lpstr>
      <vt:lpstr>Ionic Compound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Nabilah Rontu Carlon</dc:creator>
  <cp:lastModifiedBy>Yuen-ying Carpenter</cp:lastModifiedBy>
  <cp:revision>282</cp:revision>
  <cp:lastPrinted>2014-02-10T17:37:08Z</cp:lastPrinted>
  <dcterms:created xsi:type="dcterms:W3CDTF">2013-09-19T03:40:08Z</dcterms:created>
  <dcterms:modified xsi:type="dcterms:W3CDTF">2014-11-05T22:35:47Z</dcterms:modified>
</cp:coreProperties>
</file>